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8288000" cy="10287000"/>
  <p:notesSz cx="6858000" cy="9144000"/>
  <p:embeddedFontLst>
    <p:embeddedFont>
      <p:font typeface="DM Sans Bold" panose="020B0604020202020204" charset="0"/>
      <p:regular r:id="rId34"/>
    </p:embeddedFont>
    <p:embeddedFont>
      <p:font typeface="Lato Bold" panose="020F0802020204030203" pitchFamily="34" charset="0"/>
      <p:regular r:id="rId35"/>
      <p:bold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Open Sauce" panose="020B0604020202020204" charset="0"/>
      <p:regular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Raleway" pitchFamily="2" charset="0"/>
      <p:regular r:id="rId46"/>
      <p:bold r:id="rId47"/>
      <p:italic r:id="rId48"/>
      <p:boldItalic r:id="rId49"/>
    </p:embeddedFont>
    <p:embeddedFont>
      <p:font typeface="Raleway Bold" pitchFamily="2" charset="0"/>
      <p:regular r:id="rId50"/>
      <p:bold r:id="rId51"/>
    </p:embeddedFont>
    <p:embeddedFont>
      <p:font typeface="Raleway Heavy" panose="020B0604020202020204" charset="0"/>
      <p:regular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444" autoAdjust="0"/>
    <p:restoredTop sz="92961" autoAdjust="0"/>
  </p:normalViewPr>
  <p:slideViewPr>
    <p:cSldViewPr>
      <p:cViewPr varScale="1">
        <p:scale>
          <a:sx n="52" d="100"/>
          <a:sy n="52" d="100"/>
        </p:scale>
        <p:origin x="77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sv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Relationship Id="rId9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212262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90598" y="2391176"/>
            <a:ext cx="11791816" cy="521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03"/>
              </a:lnSpc>
            </a:pPr>
            <a:r>
              <a:rPr lang="en-US" sz="12983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TAGTEAM UI/UX </a:t>
            </a:r>
          </a:p>
          <a:p>
            <a:pPr algn="l">
              <a:lnSpc>
                <a:spcPts val="13503"/>
              </a:lnSpc>
              <a:spcBef>
                <a:spcPct val="0"/>
              </a:spcBef>
            </a:pPr>
            <a:endParaRPr lang="en-US" sz="12983" b="1">
              <a:solidFill>
                <a:srgbClr val="FFFFFF"/>
              </a:solidFill>
              <a:latin typeface="Raleway Heavy"/>
              <a:ea typeface="Raleway Heavy"/>
              <a:cs typeface="Raleway Heavy"/>
              <a:sym typeface="Raleway Heavy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51607" y="5819850"/>
            <a:ext cx="10091463" cy="1788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519"/>
              </a:lnSpc>
              <a:spcBef>
                <a:spcPct val="0"/>
              </a:spcBef>
            </a:pPr>
            <a:r>
              <a:rPr lang="en-US" sz="12999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PROMOTION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2543" y="-982950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51607" y="1835539"/>
            <a:ext cx="14564292" cy="6952725"/>
          </a:xfrm>
          <a:custGeom>
            <a:avLst/>
            <a:gdLst/>
            <a:ahLst/>
            <a:cxnLst/>
            <a:rect l="l" t="t" r="r" b="b"/>
            <a:pathLst>
              <a:path w="14564292" h="6952725">
                <a:moveTo>
                  <a:pt x="0" y="0"/>
                </a:moveTo>
                <a:lnTo>
                  <a:pt x="14564292" y="0"/>
                </a:lnTo>
                <a:lnTo>
                  <a:pt x="14564292" y="6952725"/>
                </a:lnTo>
                <a:lnTo>
                  <a:pt x="0" y="695272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66757" y="2568432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5127" r="-512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6857" y="2533812"/>
            <a:ext cx="2938691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Brief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217962"/>
            <a:ext cx="7477582" cy="556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Poor Balance &amp; Dead Space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Content is pushed left, leaving large unused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space and an unbalanced layout.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Low Information Density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Service titles lack context, forcing users to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search for basic details.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Weak Visual Grouping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Icons and text are not visually connected,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reducing clarity and professionalism.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Harsh Section Transition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Abrupt background change hurts visual flow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and text readability.</a:t>
            </a:r>
          </a:p>
          <a:p>
            <a:pPr algn="l">
              <a:lnSpc>
                <a:spcPts val="3385"/>
              </a:lnSpc>
            </a:pPr>
            <a:endParaRPr lang="en-US" sz="24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69398" y="1707366"/>
            <a:ext cx="14149205" cy="7209072"/>
          </a:xfrm>
          <a:custGeom>
            <a:avLst/>
            <a:gdLst/>
            <a:ahLst/>
            <a:cxnLst/>
            <a:rect l="l" t="t" r="r" b="b"/>
            <a:pathLst>
              <a:path w="14149205" h="7209072">
                <a:moveTo>
                  <a:pt x="0" y="0"/>
                </a:moveTo>
                <a:lnTo>
                  <a:pt x="14149204" y="0"/>
                </a:lnTo>
                <a:lnTo>
                  <a:pt x="14149204" y="7209072"/>
                </a:lnTo>
                <a:lnTo>
                  <a:pt x="0" y="72090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874190" y="1629130"/>
            <a:ext cx="3951375" cy="3951375"/>
            <a:chOff x="0" y="0"/>
            <a:chExt cx="5268500" cy="526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68500" cy="5268500"/>
            </a:xfrm>
            <a:custGeom>
              <a:avLst/>
              <a:gdLst/>
              <a:ahLst/>
              <a:cxnLst/>
              <a:rect l="l" t="t" r="r" b="b"/>
              <a:pathLst>
                <a:path w="5268500" h="5268500">
                  <a:moveTo>
                    <a:pt x="0" y="0"/>
                  </a:moveTo>
                  <a:lnTo>
                    <a:pt x="5268500" y="0"/>
                  </a:lnTo>
                  <a:lnTo>
                    <a:pt x="5268500" y="5268500"/>
                  </a:lnTo>
                  <a:lnTo>
                    <a:pt x="0" y="526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 rot="2087854">
              <a:off x="825016" y="821944"/>
              <a:ext cx="3624612" cy="3624612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97163" y="1643179"/>
              <a:ext cx="2774120" cy="39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049441" y="1304591"/>
              <a:ext cx="3269564" cy="245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38"/>
                </a:lnSpc>
                <a:spcBef>
                  <a:spcPct val="0"/>
                </a:spcBef>
              </a:pPr>
              <a:r>
                <a:rPr lang="en-US" sz="3402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Poor Balance &amp; Dead Space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 flipV="1">
            <a:off x="13599039" y="2285893"/>
            <a:ext cx="706859" cy="627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3307925" y="4682404"/>
            <a:ext cx="3951375" cy="3951375"/>
            <a:chOff x="0" y="0"/>
            <a:chExt cx="5268500" cy="526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268500" cy="5268500"/>
            </a:xfrm>
            <a:custGeom>
              <a:avLst/>
              <a:gdLst/>
              <a:ahLst/>
              <a:cxnLst/>
              <a:rect l="l" t="t" r="r" b="b"/>
              <a:pathLst>
                <a:path w="5268500" h="5268500">
                  <a:moveTo>
                    <a:pt x="0" y="0"/>
                  </a:moveTo>
                  <a:lnTo>
                    <a:pt x="5268500" y="0"/>
                  </a:lnTo>
                  <a:lnTo>
                    <a:pt x="5268500" y="5268500"/>
                  </a:lnTo>
                  <a:lnTo>
                    <a:pt x="0" y="526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19"/>
            <p:cNvGrpSpPr/>
            <p:nvPr/>
          </p:nvGrpSpPr>
          <p:grpSpPr>
            <a:xfrm rot="2087854">
              <a:off x="825016" y="821944"/>
              <a:ext cx="3624612" cy="3624612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297163" y="1643179"/>
              <a:ext cx="2774120" cy="39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962112" y="1662229"/>
              <a:ext cx="3344277" cy="1884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  <a:spcBef>
                  <a:spcPct val="0"/>
                </a:spcBef>
              </a:pPr>
              <a:r>
                <a:rPr lang="en-US" sz="3464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Low Information Density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H="1" flipV="1">
            <a:off x="13154688" y="5326152"/>
            <a:ext cx="706859" cy="627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-458995" y="4298508"/>
            <a:ext cx="3951375" cy="3951375"/>
            <a:chOff x="0" y="0"/>
            <a:chExt cx="5268500" cy="526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268500" cy="5268500"/>
            </a:xfrm>
            <a:custGeom>
              <a:avLst/>
              <a:gdLst/>
              <a:ahLst/>
              <a:cxnLst/>
              <a:rect l="l" t="t" r="r" b="b"/>
              <a:pathLst>
                <a:path w="5268500" h="5268500">
                  <a:moveTo>
                    <a:pt x="0" y="0"/>
                  </a:moveTo>
                  <a:lnTo>
                    <a:pt x="5268500" y="0"/>
                  </a:lnTo>
                  <a:lnTo>
                    <a:pt x="5268500" y="5268500"/>
                  </a:lnTo>
                  <a:lnTo>
                    <a:pt x="0" y="5268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7"/>
            <p:cNvGrpSpPr/>
            <p:nvPr/>
          </p:nvGrpSpPr>
          <p:grpSpPr>
            <a:xfrm rot="2087854">
              <a:off x="825016" y="821944"/>
              <a:ext cx="3624612" cy="3624612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297163" y="1643179"/>
              <a:ext cx="2774120" cy="394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3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72712" y="1662229"/>
              <a:ext cx="2898571" cy="1884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3"/>
                </a:lnSpc>
                <a:spcBef>
                  <a:spcPct val="0"/>
                </a:spcBef>
              </a:pPr>
              <a:r>
                <a:rPr lang="en-US" sz="3464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Harsh Section Transition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V="1">
            <a:off x="2886728" y="5173218"/>
            <a:ext cx="736702" cy="40728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>
            <a:off x="3112259" y="6658091"/>
            <a:ext cx="663571" cy="3118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2543" y="-1138381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9006" r="-90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683579" y="2829360"/>
            <a:ext cx="12845280" cy="545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Centered Hierarchy</a:t>
            </a:r>
          </a:p>
          <a:p>
            <a:pPr algn="l">
              <a:lnSpc>
                <a:spcPts val="3537"/>
              </a:lnSpc>
            </a:pPr>
            <a:r>
              <a:rPr lang="en-US" sz="25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Centered title and sub-headline create a clear focal point.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Card-Based Layout</a:t>
            </a:r>
          </a:p>
          <a:p>
            <a:pPr algn="l">
              <a:lnSpc>
                <a:spcPts val="3537"/>
              </a:lnSpc>
            </a:pPr>
            <a:r>
              <a:rPr lang="en-US" sz="25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Services grouped in cards for better scanning and clarity.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Stronger Information Scent</a:t>
            </a:r>
          </a:p>
          <a:p>
            <a:pPr algn="l">
              <a:lnSpc>
                <a:spcPts val="3537"/>
              </a:lnSpc>
            </a:pPr>
            <a:r>
              <a:rPr lang="en-US" sz="25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Short descriptions help users quickly understand each </a:t>
            </a:r>
          </a:p>
          <a:p>
            <a:pPr algn="l">
              <a:lnSpc>
                <a:spcPts val="3537"/>
              </a:lnSpc>
            </a:pPr>
            <a:r>
              <a:rPr lang="en-US" sz="25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service.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Persistent CTA</a:t>
            </a:r>
          </a:p>
          <a:p>
            <a:pPr algn="l">
              <a:lnSpc>
                <a:spcPts val="3537"/>
              </a:lnSpc>
            </a:pPr>
            <a:r>
              <a:rPr lang="en-US" sz="25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Visible “Get Free Estimate” button encourages action.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Consistent Icon Style</a:t>
            </a:r>
          </a:p>
          <a:p>
            <a:pPr algn="l">
              <a:lnSpc>
                <a:spcPts val="3537"/>
              </a:lnSpc>
            </a:pPr>
            <a:r>
              <a:rPr lang="en-US" sz="25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5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Unified modern icons enhance visual consistency.</a:t>
            </a:r>
          </a:p>
          <a:p>
            <a:pPr algn="l">
              <a:lnSpc>
                <a:spcPts val="3537"/>
              </a:lnSpc>
            </a:pPr>
            <a:endParaRPr lang="en-US" sz="2526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8875045" y="2025686"/>
            <a:ext cx="6900435" cy="546605"/>
            <a:chOff x="0" y="0"/>
            <a:chExt cx="9200580" cy="72880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120668"/>
              <a:ext cx="608139" cy="608139"/>
              <a:chOff x="0" y="0"/>
              <a:chExt cx="120126" cy="12012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20126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20126" h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850484" y="-85725"/>
              <a:ext cx="8350096" cy="814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7"/>
                </a:lnSpc>
              </a:pPr>
              <a:r>
                <a:rPr lang="en-US" sz="36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what we do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27225" y="1873906"/>
            <a:ext cx="14444972" cy="6875992"/>
          </a:xfrm>
          <a:custGeom>
            <a:avLst/>
            <a:gdLst/>
            <a:ahLst/>
            <a:cxnLst/>
            <a:rect l="l" t="t" r="r" b="b"/>
            <a:pathLst>
              <a:path w="14444972" h="6875992">
                <a:moveTo>
                  <a:pt x="0" y="0"/>
                </a:moveTo>
                <a:lnTo>
                  <a:pt x="14444973" y="0"/>
                </a:lnTo>
                <a:lnTo>
                  <a:pt x="14444973" y="6875992"/>
                </a:lnTo>
                <a:lnTo>
                  <a:pt x="0" y="68759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66757" y="2568432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4959" r="-495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6857" y="2533812"/>
            <a:ext cx="2938691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Brief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217962"/>
            <a:ext cx="7477582" cy="556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Poor Readability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Text over busy images reduces contrast and    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clarity.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Low Scannability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Long single-column lists slow down visual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scanning.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Weak Emotional Impact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Cold, industrial imagery fails to build brand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connection.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Unclear CTA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Plain text CTA doesn’t look clickable or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actionable.</a:t>
            </a:r>
          </a:p>
          <a:p>
            <a:pPr algn="l">
              <a:lnSpc>
                <a:spcPts val="3385"/>
              </a:lnSpc>
            </a:pPr>
            <a:endParaRPr lang="en-US" sz="24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327225" y="1784322"/>
            <a:ext cx="14118445" cy="7215433"/>
          </a:xfrm>
          <a:custGeom>
            <a:avLst/>
            <a:gdLst/>
            <a:ahLst/>
            <a:cxnLst/>
            <a:rect l="l" t="t" r="r" b="b"/>
            <a:pathLst>
              <a:path w="14118445" h="7215433">
                <a:moveTo>
                  <a:pt x="0" y="0"/>
                </a:moveTo>
                <a:lnTo>
                  <a:pt x="14118445" y="0"/>
                </a:lnTo>
                <a:lnTo>
                  <a:pt x="14118445" y="7215433"/>
                </a:lnTo>
                <a:lnTo>
                  <a:pt x="0" y="72154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1755745" y="-458247"/>
            <a:ext cx="4075614" cy="4075614"/>
            <a:chOff x="0" y="0"/>
            <a:chExt cx="5434153" cy="5434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09584" y="2298083"/>
              <a:ext cx="2989708" cy="1263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Weak Emotional Impact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8335262" y="6593967"/>
            <a:ext cx="2291370" cy="41246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907130" y="4968629"/>
            <a:ext cx="4075614" cy="4075614"/>
            <a:chOff x="0" y="0"/>
            <a:chExt cx="5434153" cy="54341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19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73766" y="2298083"/>
              <a:ext cx="2989708" cy="85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Poor Readability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 flipH="1" flipV="1">
            <a:off x="9144000" y="5392038"/>
            <a:ext cx="1486007" cy="7707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-300734" y="3617367"/>
            <a:ext cx="4075614" cy="4075614"/>
            <a:chOff x="0" y="0"/>
            <a:chExt cx="5434153" cy="54341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7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225390" y="2298083"/>
              <a:ext cx="2989708" cy="85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Low Scannability</a:t>
              </a:r>
            </a:p>
          </p:txBody>
        </p:sp>
      </p:grpSp>
      <p:sp>
        <p:nvSpPr>
          <p:cNvPr id="32" name="AutoShape 32"/>
          <p:cNvSpPr/>
          <p:nvPr/>
        </p:nvSpPr>
        <p:spPr>
          <a:xfrm flipH="1">
            <a:off x="12257795" y="2802746"/>
            <a:ext cx="658181" cy="80207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3" name="AutoShape 33"/>
          <p:cNvSpPr/>
          <p:nvPr/>
        </p:nvSpPr>
        <p:spPr>
          <a:xfrm flipH="1" flipV="1">
            <a:off x="4565073" y="2802746"/>
            <a:ext cx="284592" cy="5110786"/>
          </a:xfrm>
          <a:prstGeom prst="line">
            <a:avLst/>
          </a:prstGeom>
          <a:ln w="38100" cap="flat">
            <a:gradFill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AutoShape 34"/>
          <p:cNvSpPr/>
          <p:nvPr/>
        </p:nvSpPr>
        <p:spPr>
          <a:xfrm flipV="1">
            <a:off x="3361825" y="5392038"/>
            <a:ext cx="895409" cy="26313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2543" y="-1138381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9173" r="-91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75045" y="2025686"/>
            <a:ext cx="6900435" cy="546605"/>
            <a:chOff x="0" y="0"/>
            <a:chExt cx="9200580" cy="72880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20668"/>
              <a:ext cx="608139" cy="608139"/>
              <a:chOff x="0" y="0"/>
              <a:chExt cx="120126" cy="1201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0126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20126" h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50484" y="-85725"/>
              <a:ext cx="8350096" cy="814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7"/>
                </a:lnSpc>
              </a:pPr>
              <a:r>
                <a:rPr lang="en-US" sz="36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what we do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83579" y="2829360"/>
            <a:ext cx="12845280" cy="6506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High Contrast &amp; Legibility</a:t>
            </a:r>
          </a:p>
          <a:p>
            <a:pPr algn="l">
              <a:lnSpc>
                <a:spcPts val="3677"/>
              </a:lnSpc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Text on a solid dark background improves clarity and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accessibility.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Information Chunking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Two-column layout makes content easier and faster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to scan.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Stronger Visual Storytelling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Action-based imagery builds trust and highlights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craftsmanship.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Clear, Actionable CTA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Bold red CTA stands out and invites interaction.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Consistent Alignment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Unified grid reduces cognitive load and improves flow.</a:t>
            </a:r>
          </a:p>
          <a:p>
            <a:pPr algn="l">
              <a:lnSpc>
                <a:spcPts val="3537"/>
              </a:lnSpc>
            </a:pPr>
            <a:endParaRPr lang="en-US" sz="2626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865717" y="1857143"/>
            <a:ext cx="14556567" cy="6909517"/>
          </a:xfrm>
          <a:custGeom>
            <a:avLst/>
            <a:gdLst/>
            <a:ahLst/>
            <a:cxnLst/>
            <a:rect l="l" t="t" r="r" b="b"/>
            <a:pathLst>
              <a:path w="14556567" h="6909517">
                <a:moveTo>
                  <a:pt x="0" y="0"/>
                </a:moveTo>
                <a:lnTo>
                  <a:pt x="14556566" y="0"/>
                </a:lnTo>
                <a:lnTo>
                  <a:pt x="14556566" y="6909517"/>
                </a:lnTo>
                <a:lnTo>
                  <a:pt x="0" y="6909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66757" y="2568432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5183" r="-51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6857" y="2533812"/>
            <a:ext cx="2938691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Brief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217962"/>
            <a:ext cx="7477582" cy="513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High Cognitive Load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Aggressive red background causes visual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fatigue.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Poor Scannability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Images lack titles or structure, forcing users to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guess.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No Clear Affordance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No buttons or actions to continue the user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journey.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Low Trust &amp; Professionalism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Low-quality photos weaken brand credibility.</a:t>
            </a:r>
          </a:p>
          <a:p>
            <a:pPr algn="l">
              <a:lnSpc>
                <a:spcPts val="3385"/>
              </a:lnSpc>
            </a:pPr>
            <a:endParaRPr lang="en-US" sz="24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83244" flipH="1">
            <a:off x="-4800071" y="-4664146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664337" y="-1021514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12262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1541585" y="7440330"/>
            <a:ext cx="4842000" cy="48420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117763" y="2307762"/>
            <a:ext cx="11191351" cy="27443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695"/>
              </a:lnSpc>
            </a:pPr>
            <a:r>
              <a:rPr lang="en-US" sz="10284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TEAM MEMBERS</a:t>
            </a:r>
          </a:p>
          <a:p>
            <a:pPr algn="l">
              <a:lnSpc>
                <a:spcPts val="10695"/>
              </a:lnSpc>
              <a:spcBef>
                <a:spcPct val="0"/>
              </a:spcBef>
            </a:pPr>
            <a:endParaRPr lang="en-US" sz="10284" b="1" dirty="0">
              <a:solidFill>
                <a:srgbClr val="FFFFFF"/>
              </a:solidFill>
              <a:latin typeface="Raleway Heavy"/>
              <a:ea typeface="Raleway Heavy"/>
              <a:cs typeface="Raleway Heavy"/>
              <a:sym typeface="Raleway Heavy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157499" y="5755660"/>
            <a:ext cx="11973002" cy="1374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  <a:spcBef>
                <a:spcPct val="0"/>
              </a:spcBef>
            </a:pPr>
            <a:r>
              <a:rPr lang="en-US" sz="9980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UNDER GUIDANCE: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636995" y="5302485"/>
            <a:ext cx="5809652" cy="580965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883983" y="4281988"/>
            <a:ext cx="3945064" cy="1020497"/>
            <a:chOff x="0" y="0"/>
            <a:chExt cx="5260085" cy="136066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5260085" cy="1360663"/>
              <a:chOff x="0" y="0"/>
              <a:chExt cx="1039029" cy="268773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039029" cy="268773"/>
              </a:xfrm>
              <a:custGeom>
                <a:avLst/>
                <a:gdLst/>
                <a:ahLst/>
                <a:cxnLst/>
                <a:rect l="l" t="t" r="r" b="b"/>
                <a:pathLst>
                  <a:path w="1039029" h="268773">
                    <a:moveTo>
                      <a:pt x="100084" y="0"/>
                    </a:moveTo>
                    <a:lnTo>
                      <a:pt x="938945" y="0"/>
                    </a:lnTo>
                    <a:cubicBezTo>
                      <a:pt x="965489" y="0"/>
                      <a:pt x="990946" y="10545"/>
                      <a:pt x="1009715" y="29314"/>
                    </a:cubicBezTo>
                    <a:cubicBezTo>
                      <a:pt x="1028485" y="48083"/>
                      <a:pt x="1039029" y="73540"/>
                      <a:pt x="1039029" y="100084"/>
                    </a:cubicBezTo>
                    <a:lnTo>
                      <a:pt x="1039029" y="168689"/>
                    </a:lnTo>
                    <a:cubicBezTo>
                      <a:pt x="1039029" y="223964"/>
                      <a:pt x="994220" y="268773"/>
                      <a:pt x="938945" y="268773"/>
                    </a:cubicBezTo>
                    <a:lnTo>
                      <a:pt x="100084" y="268773"/>
                    </a:lnTo>
                    <a:cubicBezTo>
                      <a:pt x="44809" y="268773"/>
                      <a:pt x="0" y="223964"/>
                      <a:pt x="0" y="168689"/>
                    </a:cubicBezTo>
                    <a:lnTo>
                      <a:pt x="0" y="100084"/>
                    </a:lnTo>
                    <a:cubicBezTo>
                      <a:pt x="0" y="44809"/>
                      <a:pt x="44809" y="0"/>
                      <a:pt x="1000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31264">
                      <a:alpha val="100000"/>
                    </a:srgbClr>
                  </a:gs>
                  <a:gs pos="25000">
                    <a:srgbClr val="EB71CC">
                      <a:alpha val="100000"/>
                    </a:srgbClr>
                  </a:gs>
                  <a:gs pos="50000">
                    <a:srgbClr val="931264">
                      <a:alpha val="100000"/>
                    </a:srgbClr>
                  </a:gs>
                  <a:gs pos="75000">
                    <a:srgbClr val="EB71CC">
                      <a:alpha val="100000"/>
                    </a:srgbClr>
                  </a:gs>
                  <a:gs pos="100000">
                    <a:srgbClr val="93126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1039029" cy="316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613483" y="279739"/>
              <a:ext cx="4428453" cy="73451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  <a:spcBef>
                  <a:spcPct val="0"/>
                </a:spcBef>
              </a:pPr>
              <a:r>
                <a:rPr lang="en-US" sz="3342" b="1" dirty="0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Mohamed Salah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58453" y="4281988"/>
            <a:ext cx="3945064" cy="1020497"/>
            <a:chOff x="0" y="0"/>
            <a:chExt cx="5260085" cy="1360663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5260085" cy="1360663"/>
              <a:chOff x="0" y="0"/>
              <a:chExt cx="1039029" cy="268773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039029" cy="268773"/>
              </a:xfrm>
              <a:custGeom>
                <a:avLst/>
                <a:gdLst/>
                <a:ahLst/>
                <a:cxnLst/>
                <a:rect l="l" t="t" r="r" b="b"/>
                <a:pathLst>
                  <a:path w="1039029" h="268773">
                    <a:moveTo>
                      <a:pt x="100084" y="0"/>
                    </a:moveTo>
                    <a:lnTo>
                      <a:pt x="938945" y="0"/>
                    </a:lnTo>
                    <a:cubicBezTo>
                      <a:pt x="965489" y="0"/>
                      <a:pt x="990946" y="10545"/>
                      <a:pt x="1009715" y="29314"/>
                    </a:cubicBezTo>
                    <a:cubicBezTo>
                      <a:pt x="1028485" y="48083"/>
                      <a:pt x="1039029" y="73540"/>
                      <a:pt x="1039029" y="100084"/>
                    </a:cubicBezTo>
                    <a:lnTo>
                      <a:pt x="1039029" y="168689"/>
                    </a:lnTo>
                    <a:cubicBezTo>
                      <a:pt x="1039029" y="223964"/>
                      <a:pt x="994220" y="268773"/>
                      <a:pt x="938945" y="268773"/>
                    </a:cubicBezTo>
                    <a:lnTo>
                      <a:pt x="100084" y="268773"/>
                    </a:lnTo>
                    <a:cubicBezTo>
                      <a:pt x="44809" y="268773"/>
                      <a:pt x="0" y="223964"/>
                      <a:pt x="0" y="168689"/>
                    </a:cubicBezTo>
                    <a:lnTo>
                      <a:pt x="0" y="100084"/>
                    </a:lnTo>
                    <a:cubicBezTo>
                      <a:pt x="0" y="44809"/>
                      <a:pt x="44809" y="0"/>
                      <a:pt x="10008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31264">
                      <a:alpha val="100000"/>
                    </a:srgbClr>
                  </a:gs>
                  <a:gs pos="25000">
                    <a:srgbClr val="EB71CC">
                      <a:alpha val="100000"/>
                    </a:srgbClr>
                  </a:gs>
                  <a:gs pos="50000">
                    <a:srgbClr val="931264">
                      <a:alpha val="100000"/>
                    </a:srgbClr>
                  </a:gs>
                  <a:gs pos="75000">
                    <a:srgbClr val="EB71CC">
                      <a:alpha val="100000"/>
                    </a:srgbClr>
                  </a:gs>
                  <a:gs pos="100000">
                    <a:srgbClr val="93126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47625"/>
                <a:ext cx="1039029" cy="316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613483" y="279739"/>
              <a:ext cx="4033118" cy="73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  <a:spcBef>
                  <a:spcPct val="0"/>
                </a:spcBef>
              </a:pPr>
              <a:r>
                <a:rPr lang="en-US" sz="3342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Eman Ali Kotb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564242" y="7321587"/>
            <a:ext cx="5159516" cy="1020497"/>
            <a:chOff x="0" y="0"/>
            <a:chExt cx="6879355" cy="1360663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6879355" cy="1360663"/>
              <a:chOff x="0" y="0"/>
              <a:chExt cx="1358885" cy="26877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58885" cy="268773"/>
              </a:xfrm>
              <a:custGeom>
                <a:avLst/>
                <a:gdLst/>
                <a:ahLst/>
                <a:cxnLst/>
                <a:rect l="l" t="t" r="r" b="b"/>
                <a:pathLst>
                  <a:path w="1358885" h="268773">
                    <a:moveTo>
                      <a:pt x="76526" y="0"/>
                    </a:moveTo>
                    <a:lnTo>
                      <a:pt x="1282359" y="0"/>
                    </a:lnTo>
                    <a:cubicBezTo>
                      <a:pt x="1302655" y="0"/>
                      <a:pt x="1322120" y="8063"/>
                      <a:pt x="1336471" y="22414"/>
                    </a:cubicBezTo>
                    <a:cubicBezTo>
                      <a:pt x="1350822" y="36765"/>
                      <a:pt x="1358885" y="56230"/>
                      <a:pt x="1358885" y="76526"/>
                    </a:cubicBezTo>
                    <a:lnTo>
                      <a:pt x="1358885" y="192247"/>
                    </a:lnTo>
                    <a:cubicBezTo>
                      <a:pt x="1358885" y="212543"/>
                      <a:pt x="1350822" y="232007"/>
                      <a:pt x="1336471" y="246359"/>
                    </a:cubicBezTo>
                    <a:cubicBezTo>
                      <a:pt x="1322120" y="260710"/>
                      <a:pt x="1302655" y="268773"/>
                      <a:pt x="1282359" y="268773"/>
                    </a:cubicBezTo>
                    <a:lnTo>
                      <a:pt x="76526" y="268773"/>
                    </a:lnTo>
                    <a:cubicBezTo>
                      <a:pt x="56230" y="268773"/>
                      <a:pt x="36765" y="260710"/>
                      <a:pt x="22414" y="246359"/>
                    </a:cubicBezTo>
                    <a:cubicBezTo>
                      <a:pt x="8063" y="232007"/>
                      <a:pt x="0" y="212543"/>
                      <a:pt x="0" y="192247"/>
                    </a:cubicBezTo>
                    <a:lnTo>
                      <a:pt x="0" y="76526"/>
                    </a:lnTo>
                    <a:cubicBezTo>
                      <a:pt x="0" y="56230"/>
                      <a:pt x="8063" y="36765"/>
                      <a:pt x="22414" y="22414"/>
                    </a:cubicBezTo>
                    <a:cubicBezTo>
                      <a:pt x="36765" y="8063"/>
                      <a:pt x="56230" y="0"/>
                      <a:pt x="7652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931264">
                      <a:alpha val="100000"/>
                    </a:srgbClr>
                  </a:gs>
                  <a:gs pos="25000">
                    <a:srgbClr val="EB71CC">
                      <a:alpha val="100000"/>
                    </a:srgbClr>
                  </a:gs>
                  <a:gs pos="50000">
                    <a:srgbClr val="931264">
                      <a:alpha val="100000"/>
                    </a:srgbClr>
                  </a:gs>
                  <a:gs pos="75000">
                    <a:srgbClr val="EB71CC">
                      <a:alpha val="100000"/>
                    </a:srgbClr>
                  </a:gs>
                  <a:gs pos="100000">
                    <a:srgbClr val="931264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47625"/>
                <a:ext cx="1358885" cy="3163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01169" y="279739"/>
              <a:ext cx="6077016" cy="7345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79"/>
                </a:lnSpc>
                <a:spcBef>
                  <a:spcPct val="0"/>
                </a:spcBef>
              </a:pPr>
              <a:r>
                <a:rPr lang="en-US" sz="3342" b="1">
                  <a:solidFill>
                    <a:srgbClr val="FFFFFF"/>
                  </a:solidFill>
                  <a:latin typeface="Lato Bold"/>
                  <a:ea typeface="Lato Bold"/>
                  <a:cs typeface="Lato Bold"/>
                  <a:sym typeface="Lato Bold"/>
                </a:rPr>
                <a:t>Eng / Omar Khaled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954276" y="1680829"/>
            <a:ext cx="14379448" cy="7318926"/>
          </a:xfrm>
          <a:custGeom>
            <a:avLst/>
            <a:gdLst/>
            <a:ahLst/>
            <a:cxnLst/>
            <a:rect l="l" t="t" r="r" b="b"/>
            <a:pathLst>
              <a:path w="14379448" h="7318926">
                <a:moveTo>
                  <a:pt x="0" y="0"/>
                </a:moveTo>
                <a:lnTo>
                  <a:pt x="14379448" y="0"/>
                </a:lnTo>
                <a:lnTo>
                  <a:pt x="14379448" y="7318926"/>
                </a:lnTo>
                <a:lnTo>
                  <a:pt x="0" y="7318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H="1" flipV="1">
            <a:off x="6650204" y="7626584"/>
            <a:ext cx="1291910" cy="64138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749951" y="1513162"/>
            <a:ext cx="4075614" cy="4075614"/>
            <a:chOff x="0" y="0"/>
            <a:chExt cx="5434153" cy="543415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" name="Group 12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r>
                <a:rPr lang="en-US" sz="2135" b="1">
                  <a:solidFill>
                    <a:srgbClr val="FFFFFA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The very bright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38891" y="2012912"/>
              <a:ext cx="1162706" cy="450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57727" y="2435211"/>
              <a:ext cx="3378578" cy="1471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r>
                <a:rPr lang="en-US" sz="21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causes "eye strain" and "visual vibration,"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83531" y="3550970"/>
            <a:ext cx="4075614" cy="4075614"/>
            <a:chOff x="0" y="0"/>
            <a:chExt cx="5434153" cy="54341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892721" y="2012674"/>
              <a:ext cx="3378578" cy="24617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r>
                <a:rPr lang="en-US" sz="21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Images lack titles or structure, forcing users to</a:t>
              </a:r>
            </a:p>
            <a:p>
              <a:pPr algn="ctr">
                <a:lnSpc>
                  <a:spcPts val="2971"/>
                </a:lnSpc>
              </a:pPr>
              <a:r>
                <a:rPr lang="en-US" sz="21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guess.</a:t>
              </a:r>
            </a:p>
            <a:p>
              <a:pPr algn="ctr">
                <a:lnSpc>
                  <a:spcPts val="2971"/>
                </a:lnSpc>
              </a:pPr>
              <a:endParaRPr lang="en-US" sz="21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24" name="AutoShape 24"/>
          <p:cNvSpPr/>
          <p:nvPr/>
        </p:nvSpPr>
        <p:spPr>
          <a:xfrm flipV="1">
            <a:off x="3565446" y="4817174"/>
            <a:ext cx="1121422" cy="9083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5" name="Group 25"/>
          <p:cNvGrpSpPr/>
          <p:nvPr/>
        </p:nvGrpSpPr>
        <p:grpSpPr>
          <a:xfrm>
            <a:off x="7418045" y="6735998"/>
            <a:ext cx="4075614" cy="4075614"/>
            <a:chOff x="0" y="0"/>
            <a:chExt cx="5434153" cy="54341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" name="Group 27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027787" y="1952915"/>
              <a:ext cx="3378578" cy="1471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r>
                <a:rPr lang="en-US" sz="21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Low-quality photos weaken brand credibility</a:t>
              </a:r>
            </a:p>
          </p:txBody>
        </p:sp>
      </p:grpSp>
      <p:sp>
        <p:nvSpPr>
          <p:cNvPr id="31" name="AutoShape 31"/>
          <p:cNvSpPr/>
          <p:nvPr/>
        </p:nvSpPr>
        <p:spPr>
          <a:xfrm flipH="1">
            <a:off x="13246610" y="3569370"/>
            <a:ext cx="1006683" cy="26974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2543" y="-1138381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5807" r="-580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54593" y="1320479"/>
            <a:ext cx="6900435" cy="546605"/>
            <a:chOff x="0" y="0"/>
            <a:chExt cx="9200580" cy="72880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20668"/>
              <a:ext cx="608139" cy="608139"/>
              <a:chOff x="0" y="0"/>
              <a:chExt cx="120126" cy="1201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0126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20126" h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50484" y="-85725"/>
              <a:ext cx="8350096" cy="814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7"/>
                </a:lnSpc>
              </a:pPr>
              <a:r>
                <a:rPr lang="en-US" sz="36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what we do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04030" y="2002618"/>
            <a:ext cx="12845280" cy="7440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Dark Mode for Accessibility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Reduced visual fatigue and created clear visual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hierarchy.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Card-Based Project Layout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Projects grouped with images, tags, and titles for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easy scanning.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Clear Conversion Path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Visible CTAs guide users to view more work or get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a quote.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Improved Navigation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Consistent top navigation gives users control and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orientation.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Premium Visual Style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High-quality photography increases trust and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perceived usability.</a:t>
            </a:r>
          </a:p>
          <a:p>
            <a:pPr algn="l">
              <a:lnSpc>
                <a:spcPts val="3537"/>
              </a:lnSpc>
            </a:pPr>
            <a:endParaRPr lang="en-US" sz="2626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28730" y="-904723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1992642" y="132047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973814" y="1703145"/>
            <a:ext cx="14340372" cy="7217514"/>
          </a:xfrm>
          <a:custGeom>
            <a:avLst/>
            <a:gdLst/>
            <a:ahLst/>
            <a:cxnLst/>
            <a:rect l="l" t="t" r="r" b="b"/>
            <a:pathLst>
              <a:path w="14340372" h="7217514">
                <a:moveTo>
                  <a:pt x="0" y="0"/>
                </a:moveTo>
                <a:lnTo>
                  <a:pt x="14340372" y="0"/>
                </a:lnTo>
                <a:lnTo>
                  <a:pt x="14340372" y="7217514"/>
                </a:lnTo>
                <a:lnTo>
                  <a:pt x="0" y="7217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66757" y="2568432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5045" r="-504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6857" y="2533812"/>
            <a:ext cx="2938691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Brief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217962"/>
            <a:ext cx="7477582" cy="5139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Visual Fatigue &amp; Aggressive Color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High-saturation red background causes eye 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strain (violates Aesthetic &amp; Minimalist Design).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High Cognitive Load (Poor Scannability)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Large blocks of text make it hard to find the 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value proposition quickly (lacks Information  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Scent).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No Clear Affordance (Missing CTAs)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Users don’t know what action to take next;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page feels like a dead end (lacks Feedback &amp;  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Guidance).</a:t>
            </a:r>
          </a:p>
          <a:p>
            <a:pPr algn="l">
              <a:lnSpc>
                <a:spcPts val="3385"/>
              </a:lnSpc>
            </a:pPr>
            <a:endParaRPr lang="en-US" sz="24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71997" y="1703281"/>
            <a:ext cx="14144007" cy="7217242"/>
          </a:xfrm>
          <a:custGeom>
            <a:avLst/>
            <a:gdLst/>
            <a:ahLst/>
            <a:cxnLst/>
            <a:rect l="l" t="t" r="r" b="b"/>
            <a:pathLst>
              <a:path w="14144007" h="7217242">
                <a:moveTo>
                  <a:pt x="0" y="0"/>
                </a:moveTo>
                <a:lnTo>
                  <a:pt x="14144006" y="0"/>
                </a:lnTo>
                <a:lnTo>
                  <a:pt x="14144006" y="7217242"/>
                </a:lnTo>
                <a:lnTo>
                  <a:pt x="0" y="7217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882330" y="6874029"/>
            <a:ext cx="4075614" cy="4075614"/>
            <a:chOff x="0" y="0"/>
            <a:chExt cx="5434153" cy="543415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" name="Group 11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337948" y="1694245"/>
              <a:ext cx="2861344" cy="77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r>
                <a:rPr lang="en-US" sz="2135" b="1">
                  <a:solidFill>
                    <a:srgbClr val="C6269E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- Lack of Clear Call-to-Action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138891" y="2012912"/>
              <a:ext cx="1162706" cy="450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957727" y="2435211"/>
              <a:ext cx="3378578" cy="4805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482293" y="8840488"/>
            <a:ext cx="2875689" cy="963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51"/>
              </a:lnSpc>
            </a:pPr>
            <a:r>
              <a:rPr lang="en-US" sz="1822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The page ends with text, leaving the user in a "dead end."</a:t>
            </a:r>
          </a:p>
        </p:txBody>
      </p:sp>
      <p:sp>
        <p:nvSpPr>
          <p:cNvPr id="18" name="TextBox 18"/>
          <p:cNvSpPr txBox="1"/>
          <p:nvPr/>
        </p:nvSpPr>
        <p:spPr>
          <a:xfrm rot="-641193">
            <a:off x="10850249" y="6964798"/>
            <a:ext cx="1242892" cy="92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7"/>
              </a:lnSpc>
              <a:spcBef>
                <a:spcPct val="0"/>
              </a:spcBef>
            </a:pPr>
            <a:r>
              <a:rPr lang="en-US" sz="5405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2543" y="-1138381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8805" r="-88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854593" y="1513162"/>
            <a:ext cx="6900435" cy="546605"/>
            <a:chOff x="0" y="0"/>
            <a:chExt cx="9200580" cy="72880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20668"/>
              <a:ext cx="608139" cy="608139"/>
              <a:chOff x="0" y="0"/>
              <a:chExt cx="120126" cy="1201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0126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20126" h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50484" y="-85725"/>
              <a:ext cx="8350096" cy="814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7"/>
                </a:lnSpc>
              </a:pPr>
              <a:r>
                <a:rPr lang="en-US" sz="36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what we do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854593" y="2515141"/>
            <a:ext cx="12845280" cy="6040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Information Chunking (Miller’s Law)</a:t>
            </a:r>
          </a:p>
          <a:p>
            <a:pPr algn="l">
              <a:lnSpc>
                <a:spcPts val="3677"/>
              </a:lnSpc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Mission statement split into 4 clear stats; users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grasp credibility in seconds.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Improved Visual Hierarchy &amp; Contrast</a:t>
            </a:r>
          </a:p>
          <a:p>
            <a:pPr algn="l">
              <a:lnSpc>
                <a:spcPts val="3677"/>
              </a:lnSpc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Dark Mode with red accents reduces eye strain and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highlights key elements.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Strategic CTA Placement (Fitts’s Law)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</a:t>
            </a: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Prominent "Get Free Estimate" and "Get a Quote" 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buttons guide user action effortlessly.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Trust Markers &amp; Social Proof</a:t>
            </a:r>
          </a:p>
          <a:p>
            <a:pPr algn="l">
              <a:lnSpc>
                <a:spcPts val="3677"/>
              </a:lnSpc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Added stats and “Trusted by leading businesses</a:t>
            </a:r>
          </a:p>
          <a:p>
            <a:pPr algn="l">
              <a:lnSpc>
                <a:spcPts val="3677"/>
              </a:lnSpc>
            </a:pPr>
            <a:r>
              <a:rPr lang="en-US" sz="26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” ticker to build credibility and emotional trust.</a:t>
            </a:r>
          </a:p>
          <a:p>
            <a:pPr algn="l">
              <a:lnSpc>
                <a:spcPts val="3537"/>
              </a:lnSpc>
            </a:pPr>
            <a:endParaRPr lang="en-US" sz="2626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28730" y="-904723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1992642" y="132047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654088" y="1734452"/>
            <a:ext cx="14979825" cy="7154900"/>
          </a:xfrm>
          <a:custGeom>
            <a:avLst/>
            <a:gdLst/>
            <a:ahLst/>
            <a:cxnLst/>
            <a:rect l="l" t="t" r="r" b="b"/>
            <a:pathLst>
              <a:path w="14979825" h="7154900">
                <a:moveTo>
                  <a:pt x="0" y="0"/>
                </a:moveTo>
                <a:lnTo>
                  <a:pt x="14979824" y="0"/>
                </a:lnTo>
                <a:lnTo>
                  <a:pt x="14979824" y="7154900"/>
                </a:lnTo>
                <a:lnTo>
                  <a:pt x="0" y="7154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66757" y="2568432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4732" r="-47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6857" y="2533812"/>
            <a:ext cx="2938691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Brief Overview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3217962"/>
            <a:ext cx="7477582" cy="5567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Redundant Labels &amp; Cognitive Load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Labels, asterisks, and placeholder text repeat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info, making the form feel heavier than it is.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Weak Affordance (Submit Button)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Small, gray button doesn’t stand out or invite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clicking.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Missing Context &amp; Utility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Only email/phone provided; no hours or location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(lack of Ambient Signifiers).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Poor Proximity &amp; Grouping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Contact info floats with no visual connection to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logo or section structure.</a:t>
            </a:r>
          </a:p>
          <a:p>
            <a:pPr algn="l">
              <a:lnSpc>
                <a:spcPts val="3385"/>
              </a:lnSpc>
            </a:pPr>
            <a:endParaRPr lang="en-US" sz="24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131618" y="1796781"/>
            <a:ext cx="14035805" cy="7202974"/>
          </a:xfrm>
          <a:custGeom>
            <a:avLst/>
            <a:gdLst/>
            <a:ahLst/>
            <a:cxnLst/>
            <a:rect l="l" t="t" r="r" b="b"/>
            <a:pathLst>
              <a:path w="14035805" h="7202974">
                <a:moveTo>
                  <a:pt x="0" y="0"/>
                </a:moveTo>
                <a:lnTo>
                  <a:pt x="14035806" y="0"/>
                </a:lnTo>
                <a:lnTo>
                  <a:pt x="14035806" y="7202974"/>
                </a:lnTo>
                <a:lnTo>
                  <a:pt x="0" y="7202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919910" y="4528396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4129616" y="1579560"/>
            <a:ext cx="4075614" cy="4075614"/>
            <a:chOff x="0" y="0"/>
            <a:chExt cx="5434153" cy="543415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10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225390" y="2094883"/>
              <a:ext cx="2989708" cy="1263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Missing Context &amp; Utility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H="1">
            <a:off x="14373777" y="5143500"/>
            <a:ext cx="935339" cy="103477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289418" y="2285893"/>
            <a:ext cx="4075614" cy="4075614"/>
            <a:chOff x="0" y="0"/>
            <a:chExt cx="5434153" cy="54341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" name="Group 19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209584" y="2094883"/>
              <a:ext cx="2989708" cy="12634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Redundant Labels &amp; Cognitive Load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3881733" y="4705854"/>
            <a:ext cx="966598" cy="19240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AutoShape 25"/>
          <p:cNvSpPr/>
          <p:nvPr/>
        </p:nvSpPr>
        <p:spPr>
          <a:xfrm>
            <a:off x="3886936" y="4119003"/>
            <a:ext cx="953882" cy="40939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9795634" y="6639149"/>
            <a:ext cx="4075614" cy="4075614"/>
            <a:chOff x="0" y="0"/>
            <a:chExt cx="5434153" cy="543415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8" name="Group 28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209584" y="1891683"/>
              <a:ext cx="2989708" cy="1669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FFFFFF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Weak Affordance (Submit Button)</a:t>
              </a:r>
            </a:p>
          </p:txBody>
        </p:sp>
      </p:grpSp>
      <p:sp>
        <p:nvSpPr>
          <p:cNvPr id="33" name="AutoShape 33"/>
          <p:cNvSpPr/>
          <p:nvPr/>
        </p:nvSpPr>
        <p:spPr>
          <a:xfrm flipH="1" flipV="1">
            <a:off x="9345006" y="8290537"/>
            <a:ext cx="901255" cy="28405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 rot="-641193">
            <a:off x="13497572" y="6118234"/>
            <a:ext cx="1242892" cy="92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7"/>
              </a:lnSpc>
              <a:spcBef>
                <a:spcPct val="0"/>
              </a:spcBef>
            </a:pPr>
            <a:r>
              <a:rPr lang="en-US" sz="5405" b="1">
                <a:solidFill>
                  <a:srgbClr val="000000"/>
                </a:solidFill>
                <a:latin typeface="Raleway Bold"/>
                <a:ea typeface="Raleway Bold"/>
                <a:cs typeface="Raleway Bold"/>
                <a:sym typeface="Raleway Bold"/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542543" y="-1138381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7476" r="-747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04030" y="854493"/>
            <a:ext cx="6900435" cy="546605"/>
            <a:chOff x="0" y="0"/>
            <a:chExt cx="9200580" cy="728807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120668"/>
              <a:ext cx="608139" cy="608139"/>
              <a:chOff x="0" y="0"/>
              <a:chExt cx="120126" cy="12012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0126" cy="120126"/>
              </a:xfrm>
              <a:custGeom>
                <a:avLst/>
                <a:gdLst/>
                <a:ahLst/>
                <a:cxnLst/>
                <a:rect l="l" t="t" r="r" b="b"/>
                <a:pathLst>
                  <a:path w="120126" h="120126">
                    <a:moveTo>
                      <a:pt x="0" y="0"/>
                    </a:moveTo>
                    <a:lnTo>
                      <a:pt x="120126" y="0"/>
                    </a:lnTo>
                    <a:lnTo>
                      <a:pt x="120126" y="120126"/>
                    </a:lnTo>
                    <a:lnTo>
                      <a:pt x="0" y="1201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7A126A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28575"/>
                <a:ext cx="120126" cy="915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50484" y="-85725"/>
              <a:ext cx="8350096" cy="8145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047"/>
                </a:lnSpc>
              </a:pPr>
              <a:r>
                <a:rPr lang="en-US" sz="36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what we do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704030" y="1456012"/>
            <a:ext cx="12845280" cy="7916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Streamlined Form Design (Miller’s Law)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Two-column layout and removed redundant labels 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reduce cognitive load and improve conversion.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Gestalt Principle of Enclosure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Contact info and hours placed in a “card” for clear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grouping and professional    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feel.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Enhanced Affordance &amp; Fitts’s Law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Large, bright red “Send Message” button with icon 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makes the action obvious 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and easy to click.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Addition of Critical Utility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 Business hours added to reduce uncertainty and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increase user trust.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Iconography for Recognition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Phone, Email, and Location icons help users quickly i</a:t>
            </a:r>
          </a:p>
          <a:p>
            <a:pPr algn="l">
              <a:lnSpc>
                <a:spcPts val="3397"/>
              </a:lnSpc>
            </a:pPr>
            <a:r>
              <a:rPr lang="en-US" sz="2426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    dentify information.</a:t>
            </a:r>
          </a:p>
          <a:p>
            <a:pPr algn="l">
              <a:lnSpc>
                <a:spcPts val="3537"/>
              </a:lnSpc>
            </a:pPr>
            <a:endParaRPr lang="en-US" sz="2426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7C87B8-52D6-7BBF-34F3-F482441A2C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54DC9B-9283-5E0F-87A9-1D4194EDC367}"/>
              </a:ext>
            </a:extLst>
          </p:cNvPr>
          <p:cNvSpPr/>
          <p:nvPr/>
        </p:nvSpPr>
        <p:spPr>
          <a:xfrm rot="2283244" flipH="1">
            <a:off x="-4759168" y="4375423"/>
            <a:ext cx="10358005" cy="10410055"/>
          </a:xfrm>
          <a:custGeom>
            <a:avLst/>
            <a:gdLst/>
            <a:ahLst/>
            <a:cxnLst/>
            <a:rect l="l" t="t" r="r" b="b"/>
            <a:pathLst>
              <a:path w="10358005" h="10410055">
                <a:moveTo>
                  <a:pt x="10358005" y="0"/>
                </a:moveTo>
                <a:lnTo>
                  <a:pt x="0" y="0"/>
                </a:lnTo>
                <a:lnTo>
                  <a:pt x="0" y="10410055"/>
                </a:lnTo>
                <a:lnTo>
                  <a:pt x="10358005" y="10410055"/>
                </a:lnTo>
                <a:lnTo>
                  <a:pt x="10358005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2149F66-EB40-5FA0-DC02-193A7DFFA7AE}"/>
              </a:ext>
            </a:extLst>
          </p:cNvPr>
          <p:cNvSpPr/>
          <p:nvPr/>
        </p:nvSpPr>
        <p:spPr>
          <a:xfrm>
            <a:off x="6330741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8B767F2-AB49-D4B3-4045-B45191C64363}"/>
              </a:ext>
            </a:extLst>
          </p:cNvPr>
          <p:cNvSpPr/>
          <p:nvPr/>
        </p:nvSpPr>
        <p:spPr>
          <a:xfrm>
            <a:off x="2212262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1776C1C-765C-FDBE-35D5-7BBCA598B006}"/>
              </a:ext>
            </a:extLst>
          </p:cNvPr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CF1BB611-2B3B-8632-0E26-C4DAA34B5AFC}"/>
              </a:ext>
            </a:extLst>
          </p:cNvPr>
          <p:cNvGrpSpPr/>
          <p:nvPr/>
        </p:nvGrpSpPr>
        <p:grpSpPr>
          <a:xfrm>
            <a:off x="-2455026" y="-917369"/>
            <a:ext cx="4220884" cy="4220884"/>
            <a:chOff x="0" y="0"/>
            <a:chExt cx="812800" cy="812800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C834D03-5D0D-1A71-E4DF-39293FF4BBD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F23FBB0-8B32-DB7B-ED52-A786C53BEA26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9F9E5568-9052-0B27-514F-5D7CE9C5563F}"/>
              </a:ext>
            </a:extLst>
          </p:cNvPr>
          <p:cNvSpPr txBox="1"/>
          <p:nvPr/>
        </p:nvSpPr>
        <p:spPr>
          <a:xfrm>
            <a:off x="2062940" y="3642851"/>
            <a:ext cx="7129602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03"/>
              </a:lnSpc>
              <a:spcBef>
                <a:spcPct val="0"/>
              </a:spcBef>
            </a:pPr>
            <a:r>
              <a:rPr lang="en-US" sz="12983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WHAT IS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BFBED5B4-7BB6-F044-5EE2-7866A608F8BE}"/>
              </a:ext>
            </a:extLst>
          </p:cNvPr>
          <p:cNvSpPr txBox="1"/>
          <p:nvPr/>
        </p:nvSpPr>
        <p:spPr>
          <a:xfrm>
            <a:off x="2062940" y="5539117"/>
            <a:ext cx="13257508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19"/>
              </a:lnSpc>
              <a:spcBef>
                <a:spcPct val="0"/>
              </a:spcBef>
            </a:pPr>
            <a:r>
              <a:rPr lang="en-US" sz="12999" b="1" dirty="0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TAGTEAM SIGNS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F458828-DEDF-FFC8-2392-2594A1EFEDC8}"/>
              </a:ext>
            </a:extLst>
          </p:cNvPr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DAA2F376-CB00-99B0-C815-53BF61D5D1CD}"/>
              </a:ext>
            </a:extLst>
          </p:cNvPr>
          <p:cNvSpPr txBox="1"/>
          <p:nvPr/>
        </p:nvSpPr>
        <p:spPr>
          <a:xfrm>
            <a:off x="15309115" y="9072819"/>
            <a:ext cx="1716617" cy="345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57"/>
              </a:lnSpc>
              <a:spcBef>
                <a:spcPct val="0"/>
              </a:spcBef>
            </a:pPr>
            <a:r>
              <a:rPr lang="en-US" sz="24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grpSp>
        <p:nvGrpSpPr>
          <p:cNvPr id="14" name="Group 14">
            <a:extLst>
              <a:ext uri="{FF2B5EF4-FFF2-40B4-BE49-F238E27FC236}">
                <a16:creationId xmlns:a16="http://schemas.microsoft.com/office/drawing/2014/main" id="{1D25F606-FA21-32B6-993A-88150B9B1B3A}"/>
              </a:ext>
            </a:extLst>
          </p:cNvPr>
          <p:cNvGrpSpPr/>
          <p:nvPr/>
        </p:nvGrpSpPr>
        <p:grpSpPr>
          <a:xfrm>
            <a:off x="13882414" y="6088611"/>
            <a:ext cx="5809652" cy="5809652"/>
            <a:chOff x="0" y="0"/>
            <a:chExt cx="812800" cy="812800"/>
          </a:xfrm>
        </p:grpSpPr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AA35FADE-3BC7-5DDF-1B2A-F975B5FA4F6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ED530CA8-CEF9-3883-F5C6-97D9D7E5818A}"/>
                </a:ext>
              </a:extLst>
            </p:cNvPr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sp>
        <p:nvSpPr>
          <p:cNvPr id="4" name="TextBox 10">
            <a:extLst>
              <a:ext uri="{FF2B5EF4-FFF2-40B4-BE49-F238E27FC236}">
                <a16:creationId xmlns:a16="http://schemas.microsoft.com/office/drawing/2014/main" id="{DEAD5449-8443-6161-AE1F-CFF87E5360D8}"/>
              </a:ext>
            </a:extLst>
          </p:cNvPr>
          <p:cNvSpPr txBox="1"/>
          <p:nvPr/>
        </p:nvSpPr>
        <p:spPr>
          <a:xfrm>
            <a:off x="15572560" y="5424921"/>
            <a:ext cx="7129602" cy="17312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503"/>
              </a:lnSpc>
              <a:spcBef>
                <a:spcPct val="0"/>
              </a:spcBef>
            </a:pPr>
            <a:r>
              <a:rPr lang="en-US" sz="12983" b="1" dirty="0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1694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28730" y="-904723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1992642" y="132047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737289" y="1760652"/>
            <a:ext cx="14813422" cy="7239102"/>
          </a:xfrm>
          <a:custGeom>
            <a:avLst/>
            <a:gdLst/>
            <a:ahLst/>
            <a:cxnLst/>
            <a:rect l="l" t="t" r="r" b="b"/>
            <a:pathLst>
              <a:path w="14813422" h="7239102">
                <a:moveTo>
                  <a:pt x="0" y="0"/>
                </a:moveTo>
                <a:lnTo>
                  <a:pt x="14813422" y="0"/>
                </a:lnTo>
                <a:lnTo>
                  <a:pt x="14813422" y="7239103"/>
                </a:lnTo>
                <a:lnTo>
                  <a:pt x="0" y="723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361577" y="986553"/>
            <a:ext cx="667852" cy="66785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27000" y="155575"/>
              <a:ext cx="558800" cy="530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664203" y="2137826"/>
            <a:ext cx="6322695" cy="6322695"/>
            <a:chOff x="0" y="0"/>
            <a:chExt cx="14840029" cy="14840029"/>
          </a:xfrm>
        </p:grpSpPr>
        <p:sp>
          <p:nvSpPr>
            <p:cNvPr id="9" name="Freeform 9"/>
            <p:cNvSpPr/>
            <p:nvPr/>
          </p:nvSpPr>
          <p:spPr>
            <a:xfrm>
              <a:off x="-33258" y="-75"/>
              <a:ext cx="14906544" cy="14840178"/>
            </a:xfrm>
            <a:custGeom>
              <a:avLst/>
              <a:gdLst/>
              <a:ahLst/>
              <a:cxnLst/>
              <a:rect l="l" t="t" r="r" b="b"/>
              <a:pathLst>
                <a:path w="14906544" h="14840178">
                  <a:moveTo>
                    <a:pt x="7453273" y="75"/>
                  </a:moveTo>
                  <a:cubicBezTo>
                    <a:pt x="4794451" y="-11816"/>
                    <a:pt x="2332496" y="1399825"/>
                    <a:pt x="999642" y="3700470"/>
                  </a:cubicBezTo>
                  <a:cubicBezTo>
                    <a:pt x="-333213" y="6001115"/>
                    <a:pt x="-333213" y="8839064"/>
                    <a:pt x="999642" y="11139709"/>
                  </a:cubicBezTo>
                  <a:cubicBezTo>
                    <a:pt x="2332496" y="13440354"/>
                    <a:pt x="4794451" y="14851995"/>
                    <a:pt x="7453273" y="14840104"/>
                  </a:cubicBezTo>
                  <a:cubicBezTo>
                    <a:pt x="10112093" y="14851995"/>
                    <a:pt x="12574049" y="13440354"/>
                    <a:pt x="13906904" y="11139709"/>
                  </a:cubicBezTo>
                  <a:cubicBezTo>
                    <a:pt x="15239758" y="8839064"/>
                    <a:pt x="15239758" y="6001115"/>
                    <a:pt x="13906904" y="3700470"/>
                  </a:cubicBezTo>
                  <a:cubicBezTo>
                    <a:pt x="12574049" y="1399825"/>
                    <a:pt x="10112093" y="-11816"/>
                    <a:pt x="7453273" y="75"/>
                  </a:cubicBez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8022" y="200309"/>
              <a:ext cx="14503985" cy="14439411"/>
            </a:xfrm>
            <a:custGeom>
              <a:avLst/>
              <a:gdLst/>
              <a:ahLst/>
              <a:cxnLst/>
              <a:rect l="l" t="t" r="r" b="b"/>
              <a:pathLst>
                <a:path w="14503985" h="14439411">
                  <a:moveTo>
                    <a:pt x="7251993" y="73"/>
                  </a:moveTo>
                  <a:cubicBezTo>
                    <a:pt x="4664974" y="-11497"/>
                    <a:pt x="2269506" y="1362022"/>
                    <a:pt x="972645" y="3600537"/>
                  </a:cubicBezTo>
                  <a:cubicBezTo>
                    <a:pt x="-324215" y="5839051"/>
                    <a:pt x="-324215" y="8600360"/>
                    <a:pt x="972645" y="10838875"/>
                  </a:cubicBezTo>
                  <a:cubicBezTo>
                    <a:pt x="2269506" y="13077389"/>
                    <a:pt x="4664974" y="14450908"/>
                    <a:pt x="7251993" y="14439338"/>
                  </a:cubicBezTo>
                  <a:cubicBezTo>
                    <a:pt x="9839011" y="14450908"/>
                    <a:pt x="12234479" y="13077389"/>
                    <a:pt x="13531340" y="10838875"/>
                  </a:cubicBezTo>
                  <a:cubicBezTo>
                    <a:pt x="14828201" y="8600360"/>
                    <a:pt x="14828201" y="5839051"/>
                    <a:pt x="13531340" y="3600537"/>
                  </a:cubicBezTo>
                  <a:cubicBezTo>
                    <a:pt x="12234479" y="1362022"/>
                    <a:pt x="9839011" y="-11497"/>
                    <a:pt x="7251993" y="73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531276" y="561946"/>
              <a:ext cx="13777477" cy="13716137"/>
            </a:xfrm>
            <a:custGeom>
              <a:avLst/>
              <a:gdLst/>
              <a:ahLst/>
              <a:cxnLst/>
              <a:rect l="l" t="t" r="r" b="b"/>
              <a:pathLst>
                <a:path w="13777477" h="13716137">
                  <a:moveTo>
                    <a:pt x="6888739" y="68"/>
                  </a:moveTo>
                  <a:cubicBezTo>
                    <a:pt x="4431305" y="-10922"/>
                    <a:pt x="2155826" y="1293797"/>
                    <a:pt x="923925" y="3420184"/>
                  </a:cubicBezTo>
                  <a:cubicBezTo>
                    <a:pt x="-307975" y="5546571"/>
                    <a:pt x="-307975" y="8169565"/>
                    <a:pt x="923925" y="10295952"/>
                  </a:cubicBezTo>
                  <a:cubicBezTo>
                    <a:pt x="2155826" y="12422339"/>
                    <a:pt x="4431305" y="13727058"/>
                    <a:pt x="6888739" y="13716068"/>
                  </a:cubicBezTo>
                  <a:cubicBezTo>
                    <a:pt x="9346172" y="13727058"/>
                    <a:pt x="11621651" y="12422339"/>
                    <a:pt x="12853552" y="10295952"/>
                  </a:cubicBezTo>
                  <a:cubicBezTo>
                    <a:pt x="14085452" y="8169565"/>
                    <a:pt x="14085452" y="5546571"/>
                    <a:pt x="12853552" y="3420184"/>
                  </a:cubicBezTo>
                  <a:cubicBezTo>
                    <a:pt x="11621651" y="1293797"/>
                    <a:pt x="9346172" y="-10922"/>
                    <a:pt x="6888739" y="68"/>
                  </a:cubicBezTo>
                  <a:close/>
                </a:path>
              </a:pathLst>
            </a:custGeom>
            <a:blipFill>
              <a:blip r:embed="rId5"/>
              <a:stretch>
                <a:fillRect l="-9149" r="-9939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9037144" y="6922313"/>
            <a:ext cx="1689097" cy="1689097"/>
          </a:xfrm>
          <a:custGeom>
            <a:avLst/>
            <a:gdLst/>
            <a:ahLst/>
            <a:cxnLst/>
            <a:rect l="l" t="t" r="r" b="b"/>
            <a:pathLst>
              <a:path w="1689097" h="1689097">
                <a:moveTo>
                  <a:pt x="0" y="0"/>
                </a:moveTo>
                <a:lnTo>
                  <a:pt x="1689098" y="0"/>
                </a:lnTo>
                <a:lnTo>
                  <a:pt x="1689098" y="1689097"/>
                </a:lnTo>
                <a:lnTo>
                  <a:pt x="0" y="16890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642417" y="6922313"/>
            <a:ext cx="1723691" cy="1723691"/>
          </a:xfrm>
          <a:custGeom>
            <a:avLst/>
            <a:gdLst/>
            <a:ahLst/>
            <a:cxnLst/>
            <a:rect l="l" t="t" r="r" b="b"/>
            <a:pathLst>
              <a:path w="1723691" h="1723691">
                <a:moveTo>
                  <a:pt x="0" y="0"/>
                </a:moveTo>
                <a:lnTo>
                  <a:pt x="1723691" y="0"/>
                </a:lnTo>
                <a:lnTo>
                  <a:pt x="1723691" y="1723691"/>
                </a:lnTo>
                <a:lnTo>
                  <a:pt x="0" y="172369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Studio Shodwe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315179" y="1221648"/>
            <a:ext cx="944121" cy="291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45"/>
              </a:lnSpc>
              <a:spcBef>
                <a:spcPct val="0"/>
              </a:spcBef>
            </a:pPr>
            <a:r>
              <a:rPr lang="en-US" sz="2158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47191" y="2242601"/>
            <a:ext cx="4959427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SUMMARY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847191" y="3433367"/>
            <a:ext cx="7018952" cy="3346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65"/>
              </a:lnSpc>
            </a:pPr>
            <a:r>
              <a:rPr lang="en-US" sz="211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This redesign was not merely a cosmetic upgrade. It was a strategic transformation that built a foundation of professionalism and trust. Every improvement—from the intuitive user journey to the polished visual interface—was engineered not just to capture attention, but to build confidence. The result is a website that doesn't just look beautiful; it works hard to validate your expertise and convince clients to choose you</a:t>
            </a:r>
          </a:p>
          <a:p>
            <a:pPr algn="l">
              <a:lnSpc>
                <a:spcPts val="2965"/>
              </a:lnSpc>
            </a:pPr>
            <a:endParaRPr lang="en-US" sz="211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989656" y="8860200"/>
            <a:ext cx="1784074" cy="48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  <a:spcBef>
                <a:spcPct val="0"/>
              </a:spcBef>
            </a:pPr>
            <a:r>
              <a:rPr lang="en-US" sz="351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BEFORE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799930" y="8860200"/>
            <a:ext cx="1408666" cy="481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6"/>
              </a:lnSpc>
              <a:spcBef>
                <a:spcPct val="0"/>
              </a:spcBef>
            </a:pPr>
            <a:r>
              <a:rPr lang="en-US" sz="351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AFTER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39189" y="3434828"/>
            <a:ext cx="12422388" cy="2727960"/>
            <a:chOff x="0" y="0"/>
            <a:chExt cx="1850635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50635" cy="406400"/>
            </a:xfrm>
            <a:custGeom>
              <a:avLst/>
              <a:gdLst/>
              <a:ahLst/>
              <a:cxnLst/>
              <a:rect l="l" t="t" r="r" b="b"/>
              <a:pathLst>
                <a:path w="1850635" h="406400">
                  <a:moveTo>
                    <a:pt x="1647435" y="0"/>
                  </a:moveTo>
                  <a:cubicBezTo>
                    <a:pt x="1759659" y="0"/>
                    <a:pt x="1850635" y="90976"/>
                    <a:pt x="1850635" y="203200"/>
                  </a:cubicBezTo>
                  <a:cubicBezTo>
                    <a:pt x="1850635" y="315424"/>
                    <a:pt x="1759659" y="406400"/>
                    <a:pt x="164743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gradFill>
                <a:gsLst>
                  <a:gs pos="0">
                    <a:srgbClr val="C6269E">
                      <a:alpha val="100000"/>
                    </a:srgbClr>
                  </a:gs>
                  <a:gs pos="100000">
                    <a:srgbClr val="DDBAFF">
                      <a:alpha val="12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8575"/>
              <a:ext cx="1850635" cy="377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525283" y="-1262009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8140649" y="5426888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065597" y="3891885"/>
            <a:ext cx="5848350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Thank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13947" y="3891885"/>
            <a:ext cx="4972189" cy="2023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65"/>
              </a:lnSpc>
              <a:spcBef>
                <a:spcPct val="0"/>
              </a:spcBef>
            </a:pPr>
            <a:r>
              <a:rPr lang="en-US" sz="14678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You!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416091" y="6541918"/>
            <a:ext cx="9468584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time and attention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179439" y="-1090405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781042" y="3710162"/>
            <a:ext cx="8528615" cy="3432768"/>
          </a:xfrm>
          <a:custGeom>
            <a:avLst/>
            <a:gdLst/>
            <a:ahLst/>
            <a:cxnLst/>
            <a:rect l="l" t="t" r="r" b="b"/>
            <a:pathLst>
              <a:path w="8528615" h="3432768">
                <a:moveTo>
                  <a:pt x="0" y="0"/>
                </a:moveTo>
                <a:lnTo>
                  <a:pt x="8528615" y="0"/>
                </a:lnTo>
                <a:lnTo>
                  <a:pt x="8528615" y="3432768"/>
                </a:lnTo>
                <a:lnTo>
                  <a:pt x="0" y="3432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309657" y="2869255"/>
            <a:ext cx="3223005" cy="1032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  <a:spcBef>
                <a:spcPct val="0"/>
              </a:spcBef>
            </a:pPr>
            <a:r>
              <a:rPr lang="en-US" sz="7475" b="1">
                <a:solidFill>
                  <a:srgbClr val="C6269E"/>
                </a:solidFill>
                <a:latin typeface="Raleway Bold"/>
                <a:ea typeface="Raleway Bold"/>
                <a:cs typeface="Raleway Bold"/>
                <a:sym typeface="Raleway Bold"/>
              </a:rPr>
              <a:t>Mision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09657" y="4042811"/>
            <a:ext cx="7949643" cy="363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1"/>
              </a:lnSpc>
            </a:pPr>
            <a:r>
              <a:rPr lang="en-US" sz="25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Today we are going to walk you through the significant improvements we've made to the TagTeam Signs website.</a:t>
            </a:r>
          </a:p>
          <a:p>
            <a:pPr algn="l">
              <a:lnSpc>
                <a:spcPts val="3631"/>
              </a:lnSpc>
            </a:pPr>
            <a:endParaRPr lang="en-US" sz="259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algn="l">
              <a:lnSpc>
                <a:spcPts val="3631"/>
              </a:lnSpc>
            </a:pPr>
            <a:r>
              <a:rPr lang="en-US" sz="2593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We've transformed it from a basic informational site into a powerful business tool that will better attract and convert customers</a:t>
            </a:r>
          </a:p>
          <a:p>
            <a:pPr algn="l">
              <a:lnSpc>
                <a:spcPts val="3631"/>
              </a:lnSpc>
            </a:pPr>
            <a:endParaRPr lang="en-US" sz="2593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020635" y="1189009"/>
            <a:ext cx="2741013" cy="690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  <a:p>
            <a:pPr algn="l">
              <a:lnSpc>
                <a:spcPts val="2661"/>
              </a:lnSpc>
              <a:spcBef>
                <a:spcPct val="0"/>
              </a:spcBef>
            </a:pPr>
            <a:endParaRPr lang="en-US" sz="2558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20455" y="-9221929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02843" y="1827830"/>
            <a:ext cx="11106293" cy="29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TOP Bad 3 Things In </a:t>
            </a:r>
          </a:p>
          <a:p>
            <a:pPr algn="l">
              <a:lnSpc>
                <a:spcPts val="7774"/>
              </a:lnSpc>
            </a:pPr>
            <a:r>
              <a:rPr lang="en-US" sz="7475" b="1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Real Website 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  <a:endParaRPr lang="en-US" sz="7475" b="1">
              <a:solidFill>
                <a:srgbClr val="C6269E"/>
              </a:solidFill>
              <a:latin typeface="Raleway Heavy"/>
              <a:ea typeface="Raleway Heavy"/>
              <a:cs typeface="Raleway Heavy"/>
              <a:sym typeface="Raleway Heav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491447" y="3887405"/>
            <a:ext cx="1531575" cy="1537165"/>
          </a:xfrm>
          <a:custGeom>
            <a:avLst/>
            <a:gdLst/>
            <a:ahLst/>
            <a:cxnLst/>
            <a:rect l="l" t="t" r="r" b="b"/>
            <a:pathLst>
              <a:path w="1531575" h="153716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8378212" y="3889723"/>
            <a:ext cx="1531575" cy="1537165"/>
          </a:xfrm>
          <a:custGeom>
            <a:avLst/>
            <a:gdLst/>
            <a:ahLst/>
            <a:cxnLst/>
            <a:rect l="l" t="t" r="r" b="b"/>
            <a:pathLst>
              <a:path w="1531575" h="1537165">
                <a:moveTo>
                  <a:pt x="0" y="0"/>
                </a:moveTo>
                <a:lnTo>
                  <a:pt x="1531576" y="0"/>
                </a:lnTo>
                <a:lnTo>
                  <a:pt x="1531576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264978" y="3892040"/>
            <a:ext cx="1531575" cy="1537165"/>
          </a:xfrm>
          <a:custGeom>
            <a:avLst/>
            <a:gdLst/>
            <a:ahLst/>
            <a:cxnLst/>
            <a:rect l="l" t="t" r="r" b="b"/>
            <a:pathLst>
              <a:path w="1531575" h="153716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64203" y="3545753"/>
            <a:ext cx="15021786" cy="5279302"/>
            <a:chOff x="0" y="0"/>
            <a:chExt cx="20029048" cy="7039070"/>
          </a:xfrm>
        </p:grpSpPr>
        <p:grpSp>
          <p:nvGrpSpPr>
            <p:cNvPr id="12" name="Group 12"/>
            <p:cNvGrpSpPr/>
            <p:nvPr/>
          </p:nvGrpSpPr>
          <p:grpSpPr>
            <a:xfrm rot="2087854">
              <a:off x="7456372" y="1003410"/>
              <a:ext cx="5033380" cy="503338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087854">
              <a:off x="986170" y="986170"/>
              <a:ext cx="5033380" cy="503338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2087854">
              <a:off x="14009499" y="986170"/>
              <a:ext cx="5033380" cy="503338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835833" y="2444595"/>
              <a:ext cx="3334055" cy="3934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Visual Overload &amp; Accessibility Issues</a:t>
              </a: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859161" y="2438415"/>
              <a:ext cx="3334055" cy="3934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Low Information Density &amp; Trust</a:t>
              </a: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47497" y="2444595"/>
              <a:ext cx="3334055" cy="4594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Lack of Conversion Path (No CTAs)</a:t>
              </a: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059591" y="4037357"/>
            <a:ext cx="197644" cy="78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86251" y="3999257"/>
            <a:ext cx="326946" cy="78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83890" y="3989732"/>
            <a:ext cx="341352" cy="78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27" name="Freeform 27"/>
          <p:cNvSpPr/>
          <p:nvPr/>
        </p:nvSpPr>
        <p:spPr>
          <a:xfrm>
            <a:off x="-12661483" y="295175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9591" y="-11867622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602843" y="1827830"/>
            <a:ext cx="11106293" cy="2990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74"/>
              </a:lnSpc>
            </a:pPr>
            <a:r>
              <a:rPr lang="en-US" sz="7475" b="1">
                <a:solidFill>
                  <a:srgbClr val="FFFFFF"/>
                </a:solidFill>
                <a:latin typeface="Raleway Heavy"/>
                <a:ea typeface="Raleway Heavy"/>
                <a:cs typeface="Raleway Heavy"/>
                <a:sym typeface="Raleway Heavy"/>
              </a:rPr>
              <a:t>TOP 3 </a:t>
            </a:r>
          </a:p>
          <a:p>
            <a:pPr algn="l">
              <a:lnSpc>
                <a:spcPts val="7774"/>
              </a:lnSpc>
            </a:pPr>
            <a:r>
              <a:rPr lang="en-US" sz="7475" b="1">
                <a:solidFill>
                  <a:srgbClr val="C6269E"/>
                </a:solidFill>
                <a:latin typeface="Raleway Heavy"/>
                <a:ea typeface="Raleway Heavy"/>
                <a:cs typeface="Raleway Heavy"/>
                <a:sym typeface="Raleway Heavy"/>
              </a:rPr>
              <a:t>"Design Solutions"</a:t>
            </a:r>
          </a:p>
          <a:p>
            <a:pPr algn="l">
              <a:lnSpc>
                <a:spcPts val="7774"/>
              </a:lnSpc>
              <a:spcBef>
                <a:spcPct val="0"/>
              </a:spcBef>
            </a:pPr>
            <a:endParaRPr lang="en-US" sz="7475" b="1">
              <a:solidFill>
                <a:srgbClr val="C6269E"/>
              </a:solidFill>
              <a:latin typeface="Raleway Heavy"/>
              <a:ea typeface="Raleway Heavy"/>
              <a:cs typeface="Raleway Heavy"/>
              <a:sym typeface="Raleway Heavy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3491447" y="3887405"/>
            <a:ext cx="1531575" cy="1537165"/>
          </a:xfrm>
          <a:custGeom>
            <a:avLst/>
            <a:gdLst/>
            <a:ahLst/>
            <a:cxnLst/>
            <a:rect l="l" t="t" r="r" b="b"/>
            <a:pathLst>
              <a:path w="1531575" h="153716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9" name="Freeform 9"/>
          <p:cNvSpPr/>
          <p:nvPr/>
        </p:nvSpPr>
        <p:spPr>
          <a:xfrm>
            <a:off x="8378212" y="3889723"/>
            <a:ext cx="1531575" cy="1537165"/>
          </a:xfrm>
          <a:custGeom>
            <a:avLst/>
            <a:gdLst/>
            <a:ahLst/>
            <a:cxnLst/>
            <a:rect l="l" t="t" r="r" b="b"/>
            <a:pathLst>
              <a:path w="1531575" h="1537165">
                <a:moveTo>
                  <a:pt x="0" y="0"/>
                </a:moveTo>
                <a:lnTo>
                  <a:pt x="1531576" y="0"/>
                </a:lnTo>
                <a:lnTo>
                  <a:pt x="1531576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3264978" y="3892040"/>
            <a:ext cx="1531575" cy="1537165"/>
          </a:xfrm>
          <a:custGeom>
            <a:avLst/>
            <a:gdLst/>
            <a:ahLst/>
            <a:cxnLst/>
            <a:rect l="l" t="t" r="r" b="b"/>
            <a:pathLst>
              <a:path w="1531575" h="1537165">
                <a:moveTo>
                  <a:pt x="0" y="0"/>
                </a:moveTo>
                <a:lnTo>
                  <a:pt x="1531575" y="0"/>
                </a:lnTo>
                <a:lnTo>
                  <a:pt x="1531575" y="1537165"/>
                </a:lnTo>
                <a:lnTo>
                  <a:pt x="0" y="15371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1664203" y="3545753"/>
            <a:ext cx="15021786" cy="5267220"/>
            <a:chOff x="0" y="0"/>
            <a:chExt cx="20029048" cy="7022960"/>
          </a:xfrm>
        </p:grpSpPr>
        <p:grpSp>
          <p:nvGrpSpPr>
            <p:cNvPr id="12" name="Group 12"/>
            <p:cNvGrpSpPr/>
            <p:nvPr/>
          </p:nvGrpSpPr>
          <p:grpSpPr>
            <a:xfrm rot="2087854">
              <a:off x="7456372" y="1003410"/>
              <a:ext cx="5033380" cy="503338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 rot="2087854">
              <a:off x="986170" y="986170"/>
              <a:ext cx="5033380" cy="503338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 rot="2087854">
              <a:off x="14009499" y="986170"/>
              <a:ext cx="5033380" cy="503338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00025" cap="sq">
                <a:gradFill>
                  <a:gsLst>
                    <a:gs pos="0">
                      <a:srgbClr val="F5DFF0">
                        <a:alpha val="29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7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835833" y="2822295"/>
              <a:ext cx="3334055" cy="1952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Modern "Dark Mode" Aesthetic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518664" y="2822295"/>
              <a:ext cx="4015048" cy="2613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Data Visualization &amp; Trust Signals</a:t>
              </a: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8306035" y="2822295"/>
              <a:ext cx="3334055" cy="3273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7"/>
                </a:lnSpc>
              </a:pPr>
              <a:r>
                <a:rPr lang="en-US" sz="2805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Strategic Call-to-Actions (CTAs)</a:t>
              </a: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  <a:p>
              <a:pPr algn="ctr">
                <a:lnSpc>
                  <a:spcPts val="3927"/>
                </a:lnSpc>
              </a:pPr>
              <a:endPara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endParaRPr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059591" y="4037357"/>
            <a:ext cx="197644" cy="78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886251" y="3999257"/>
            <a:ext cx="326946" cy="78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783890" y="3989732"/>
            <a:ext cx="341352" cy="780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 b="1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</a:t>
            </a:r>
          </a:p>
        </p:txBody>
      </p:sp>
      <p:sp>
        <p:nvSpPr>
          <p:cNvPr id="27" name="Freeform 27"/>
          <p:cNvSpPr/>
          <p:nvPr/>
        </p:nvSpPr>
        <p:spPr>
          <a:xfrm>
            <a:off x="-7568321" y="3887405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66857" y="-946137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626638" y="39456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66757" y="2568432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6516788">
            <a:off x="3219669" y="8597631"/>
            <a:ext cx="4220884" cy="422088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F7E0E1">
                      <a:alpha val="0"/>
                    </a:srgbClr>
                  </a:gs>
                  <a:gs pos="100000">
                    <a:srgbClr val="C6269E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414872" y="2572291"/>
            <a:ext cx="6868477" cy="5514640"/>
            <a:chOff x="0" y="0"/>
            <a:chExt cx="7467600" cy="59956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5444" r="-544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66857" y="2533812"/>
            <a:ext cx="2938691" cy="4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7"/>
              </a:lnSpc>
            </a:pPr>
            <a:r>
              <a:rPr lang="en-US" sz="28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Brief Overview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144000" y="3217962"/>
            <a:ext cx="7477582" cy="59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Visual Fatigue &amp; Accessibility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Over-saturated red causes eye strain and poor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readability.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No Clear CTA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Users aren’t guided on what to do next.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Weak Visual Hierarchy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Oversized headline competes with the logo  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 and confuses focus.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Low Value Proposition</a:t>
            </a:r>
          </a:p>
          <a:p>
            <a:pPr algn="l">
              <a:lnSpc>
                <a:spcPts val="3385"/>
              </a:lnSpc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</a:t>
            </a: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No clear message about services, expertise, or   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location.</a:t>
            </a:r>
          </a:p>
          <a:p>
            <a:pPr marL="522135" lvl="1" indent="-261068" algn="l">
              <a:lnSpc>
                <a:spcPts val="3385"/>
              </a:lnSpc>
              <a:buFont typeface="Arial"/>
              <a:buChar char="•"/>
            </a:pPr>
            <a:r>
              <a:rPr lang="en-US" sz="2418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Poor Navigation Visibility</a:t>
            </a:r>
          </a:p>
          <a:p>
            <a:pPr algn="l">
              <a:lnSpc>
                <a:spcPts val="3385"/>
              </a:lnSpc>
            </a:pPr>
            <a:r>
              <a:rPr lang="en-US" sz="2418">
                <a:solidFill>
                  <a:srgbClr val="FFFFFA"/>
                </a:solidFill>
                <a:latin typeface="Raleway"/>
                <a:ea typeface="Raleway"/>
                <a:cs typeface="Raleway"/>
                <a:sym typeface="Raleway"/>
              </a:rPr>
              <a:t>       Small, distant nav links reduce usability.</a:t>
            </a:r>
          </a:p>
          <a:p>
            <a:pPr algn="l">
              <a:lnSpc>
                <a:spcPts val="3385"/>
              </a:lnSpc>
            </a:pPr>
            <a:endParaRPr lang="en-US" sz="2418">
              <a:solidFill>
                <a:srgbClr val="FFFFF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28464" y="-12391810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4"/>
                </a:lnTo>
                <a:lnTo>
                  <a:pt x="0" y="180469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89049" y="-15941281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12713672" y="2479984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907196" y="1579560"/>
            <a:ext cx="14473609" cy="7332277"/>
          </a:xfrm>
          <a:custGeom>
            <a:avLst/>
            <a:gdLst/>
            <a:ahLst/>
            <a:cxnLst/>
            <a:rect l="l" t="t" r="r" b="b"/>
            <a:pathLst>
              <a:path w="14473609" h="7332277">
                <a:moveTo>
                  <a:pt x="0" y="0"/>
                </a:moveTo>
                <a:lnTo>
                  <a:pt x="14473608" y="0"/>
                </a:lnTo>
                <a:lnTo>
                  <a:pt x="14473608" y="7332277"/>
                </a:lnTo>
                <a:lnTo>
                  <a:pt x="0" y="73322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 flipH="1" flipV="1">
            <a:off x="13646664" y="2285893"/>
            <a:ext cx="706859" cy="627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flipH="1" flipV="1">
            <a:off x="14246292" y="6109719"/>
            <a:ext cx="1064437" cy="59800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 rot="-641193">
            <a:off x="10250286" y="6804942"/>
            <a:ext cx="1242892" cy="929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67"/>
              </a:lnSpc>
              <a:spcBef>
                <a:spcPct val="0"/>
              </a:spcBef>
            </a:pPr>
            <a:r>
              <a:rPr lang="en-US" sz="540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?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4778510" y="4968629"/>
            <a:ext cx="4075614" cy="4075614"/>
            <a:chOff x="0" y="0"/>
            <a:chExt cx="5434153" cy="54341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4" name="Group 14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r>
                <a:rPr lang="en-US" sz="2135" b="1">
                  <a:solidFill>
                    <a:srgbClr val="C6269E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The very bright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138891" y="2012912"/>
              <a:ext cx="1162706" cy="450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Red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57727" y="2435211"/>
              <a:ext cx="3378578" cy="1471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r>
                <a:rPr lang="en-US" sz="21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 causes "eye strain" and "visual vibration,"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0882330" y="6874029"/>
            <a:ext cx="4075614" cy="4075614"/>
            <a:chOff x="0" y="0"/>
            <a:chExt cx="5434153" cy="54341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337948" y="1694245"/>
              <a:ext cx="2861344" cy="7754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r>
                <a:rPr lang="en-US" sz="2135" b="1">
                  <a:solidFill>
                    <a:srgbClr val="FFFFFF"/>
                  </a:solidFill>
                  <a:latin typeface="Raleway Heavy"/>
                  <a:ea typeface="Raleway Heavy"/>
                  <a:cs typeface="Raleway Heavy"/>
                  <a:sym typeface="Raleway Heavy"/>
                </a:rPr>
                <a:t>- Lack of Clear Call-to-Action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2138891" y="2012912"/>
              <a:ext cx="1162706" cy="450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57727" y="2435211"/>
              <a:ext cx="3378578" cy="1471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71"/>
                </a:lnSpc>
              </a:pPr>
              <a:r>
                <a:rPr lang="en-US" sz="21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- Low Information Density &amp; Value Proposition</a:t>
              </a:r>
            </a:p>
          </p:txBody>
        </p:sp>
      </p:grpSp>
      <p:sp>
        <p:nvSpPr>
          <p:cNvPr id="29" name="AutoShape 29"/>
          <p:cNvSpPr/>
          <p:nvPr/>
        </p:nvSpPr>
        <p:spPr>
          <a:xfrm flipH="1" flipV="1">
            <a:off x="11108615" y="7440273"/>
            <a:ext cx="919937" cy="80271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3703819" y="1579560"/>
            <a:ext cx="4075614" cy="4075614"/>
            <a:chOff x="0" y="0"/>
            <a:chExt cx="5434153" cy="543415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434153" cy="5434153"/>
            </a:xfrm>
            <a:custGeom>
              <a:avLst/>
              <a:gdLst/>
              <a:ahLst/>
              <a:cxnLst/>
              <a:rect l="l" t="t" r="r" b="b"/>
              <a:pathLst>
                <a:path w="5434153" h="5434153">
                  <a:moveTo>
                    <a:pt x="0" y="0"/>
                  </a:moveTo>
                  <a:lnTo>
                    <a:pt x="5434153" y="0"/>
                  </a:lnTo>
                  <a:lnTo>
                    <a:pt x="5434153" y="5434153"/>
                  </a:lnTo>
                  <a:lnTo>
                    <a:pt x="0" y="54341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2"/>
            <p:cNvGrpSpPr/>
            <p:nvPr/>
          </p:nvGrpSpPr>
          <p:grpSpPr>
            <a:xfrm rot="2087854">
              <a:off x="850956" y="847788"/>
              <a:ext cx="3738577" cy="3738577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04775" cap="sq">
                <a:gradFill>
                  <a:gsLst>
                    <a:gs pos="0">
                      <a:srgbClr val="F5DFF0">
                        <a:alpha val="3500"/>
                      </a:srgbClr>
                    </a:gs>
                    <a:gs pos="100000">
                      <a:srgbClr val="C6269E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56"/>
                  </a:lnSpc>
                </a:pPr>
                <a:endParaRPr/>
              </a:p>
            </p:txBody>
          </p:sp>
        </p:grpSp>
        <p:sp>
          <p:nvSpPr>
            <p:cNvPr id="35" name="TextBox 35"/>
            <p:cNvSpPr txBox="1"/>
            <p:nvPr/>
          </p:nvSpPr>
          <p:spPr>
            <a:xfrm>
              <a:off x="1337948" y="1694245"/>
              <a:ext cx="2861344" cy="407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21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52161" y="1469285"/>
              <a:ext cx="2989708" cy="8570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29"/>
                </a:lnSpc>
                <a:spcBef>
                  <a:spcPct val="0"/>
                </a:spcBef>
              </a:pPr>
              <a:r>
                <a:rPr lang="en-US" sz="2335" b="1">
                  <a:solidFill>
                    <a:srgbClr val="C6269E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Navigation Proximity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57727" y="2444736"/>
              <a:ext cx="3378578" cy="1388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31"/>
                </a:lnSpc>
              </a:pPr>
              <a:r>
                <a:rPr lang="en-US" sz="2022" b="1">
                  <a:solidFill>
                    <a:srgbClr val="FFFFFA"/>
                  </a:solidFill>
                  <a:latin typeface="Raleway Bold"/>
                  <a:ea typeface="Raleway Bold"/>
                  <a:cs typeface="Raleway Bold"/>
                  <a:sym typeface="Raleway Bold"/>
                </a:rPr>
                <a:t>The navigation links are tiny and tucked away in the corne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1607" y="1061398"/>
            <a:ext cx="551236" cy="518162"/>
          </a:xfrm>
          <a:custGeom>
            <a:avLst/>
            <a:gdLst/>
            <a:ahLst/>
            <a:cxnLst/>
            <a:rect l="l" t="t" r="r" b="b"/>
            <a:pathLst>
              <a:path w="551236" h="518162">
                <a:moveTo>
                  <a:pt x="0" y="0"/>
                </a:moveTo>
                <a:lnTo>
                  <a:pt x="551236" y="0"/>
                </a:lnTo>
                <a:lnTo>
                  <a:pt x="551236" y="518162"/>
                </a:lnTo>
                <a:lnTo>
                  <a:pt x="0" y="5181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47191" y="-1107704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50" y="0"/>
                </a:lnTo>
                <a:lnTo>
                  <a:pt x="17956750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12769799" y="3604817"/>
            <a:ext cx="17956749" cy="18046984"/>
          </a:xfrm>
          <a:custGeom>
            <a:avLst/>
            <a:gdLst/>
            <a:ahLst/>
            <a:cxnLst/>
            <a:rect l="l" t="t" r="r" b="b"/>
            <a:pathLst>
              <a:path w="17956749" h="18046984">
                <a:moveTo>
                  <a:pt x="0" y="0"/>
                </a:moveTo>
                <a:lnTo>
                  <a:pt x="17956749" y="0"/>
                </a:lnTo>
                <a:lnTo>
                  <a:pt x="17956749" y="18046985"/>
                </a:lnTo>
                <a:lnTo>
                  <a:pt x="0" y="180469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309115" y="9063294"/>
            <a:ext cx="1716617" cy="27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37"/>
              </a:lnSpc>
              <a:spcBef>
                <a:spcPct val="0"/>
              </a:spcBef>
            </a:pPr>
            <a:r>
              <a:rPr lang="en-US" sz="19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Next Slide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16998830" y="8999755"/>
            <a:ext cx="416017" cy="418299"/>
          </a:xfrm>
          <a:custGeom>
            <a:avLst/>
            <a:gdLst/>
            <a:ahLst/>
            <a:cxnLst/>
            <a:rect l="l" t="t" r="r" b="b"/>
            <a:pathLst>
              <a:path w="416017" h="418299">
                <a:moveTo>
                  <a:pt x="416017" y="0"/>
                </a:moveTo>
                <a:lnTo>
                  <a:pt x="0" y="0"/>
                </a:lnTo>
                <a:lnTo>
                  <a:pt x="0" y="418299"/>
                </a:lnTo>
                <a:lnTo>
                  <a:pt x="416017" y="418299"/>
                </a:lnTo>
                <a:lnTo>
                  <a:pt x="416017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8915948" y="3376765"/>
            <a:ext cx="456104" cy="456104"/>
            <a:chOff x="0" y="0"/>
            <a:chExt cx="120126" cy="12012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0126" cy="120126"/>
            </a:xfrm>
            <a:custGeom>
              <a:avLst/>
              <a:gdLst/>
              <a:ahLst/>
              <a:cxnLst/>
              <a:rect l="l" t="t" r="r" b="b"/>
              <a:pathLst>
                <a:path w="120126" h="120126">
                  <a:moveTo>
                    <a:pt x="0" y="0"/>
                  </a:moveTo>
                  <a:lnTo>
                    <a:pt x="120126" y="0"/>
                  </a:lnTo>
                  <a:lnTo>
                    <a:pt x="120126" y="120126"/>
                  </a:lnTo>
                  <a:lnTo>
                    <a:pt x="0" y="120126"/>
                  </a:lnTo>
                  <a:close/>
                </a:path>
              </a:pathLst>
            </a:custGeom>
            <a:gradFill rotWithShape="1">
              <a:gsLst>
                <a:gs pos="0">
                  <a:srgbClr val="C6269E">
                    <a:alpha val="100000"/>
                  </a:srgbClr>
                </a:gs>
                <a:gs pos="100000">
                  <a:srgbClr val="7A126A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575"/>
              <a:ext cx="120126" cy="915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57"/>
                </a:lnSpc>
              </a:pPr>
              <a:endParaRPr/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86297" y="2572291"/>
            <a:ext cx="6868477" cy="5514640"/>
            <a:chOff x="0" y="0"/>
            <a:chExt cx="7467600" cy="599567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467600" cy="4513580"/>
            </a:xfrm>
            <a:custGeom>
              <a:avLst/>
              <a:gdLst/>
              <a:ahLst/>
              <a:cxnLst/>
              <a:rect l="l" t="t" r="r" b="b"/>
              <a:pathLst>
                <a:path w="7467600" h="451358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gradFill rotWithShape="1">
              <a:gsLst>
                <a:gs pos="0">
                  <a:srgbClr val="1F1A1A">
                    <a:alpha val="100000"/>
                  </a:srgbClr>
                </a:gs>
                <a:gs pos="100000">
                  <a:srgbClr val="00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4514850"/>
              <a:ext cx="7467600" cy="695960"/>
            </a:xfrm>
            <a:custGeom>
              <a:avLst/>
              <a:gdLst/>
              <a:ahLst/>
              <a:cxnLst/>
              <a:rect l="l" t="t" r="r" b="b"/>
              <a:pathLst>
                <a:path w="7467600" h="69596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434265" y="5210810"/>
              <a:ext cx="2596530" cy="786130"/>
            </a:xfrm>
            <a:custGeom>
              <a:avLst/>
              <a:gdLst/>
              <a:ahLst/>
              <a:cxnLst/>
              <a:rect l="l" t="t" r="r" b="b"/>
              <a:pathLst>
                <a:path w="2596530" h="786130">
                  <a:moveTo>
                    <a:pt x="1253815" y="0"/>
                  </a:moveTo>
                  <a:lnTo>
                    <a:pt x="448635" y="0"/>
                  </a:lnTo>
                  <a:cubicBezTo>
                    <a:pt x="448635" y="0"/>
                    <a:pt x="424505" y="370840"/>
                    <a:pt x="399105" y="525780"/>
                  </a:cubicBezTo>
                  <a:cubicBezTo>
                    <a:pt x="354655" y="791210"/>
                    <a:pt x="82875" y="706120"/>
                    <a:pt x="5405" y="762000"/>
                  </a:cubicBezTo>
                  <a:cubicBezTo>
                    <a:pt x="-4755" y="769620"/>
                    <a:pt x="325" y="786130"/>
                    <a:pt x="13025" y="786130"/>
                  </a:cubicBezTo>
                  <a:lnTo>
                    <a:pt x="2583505" y="786130"/>
                  </a:lnTo>
                  <a:cubicBezTo>
                    <a:pt x="2596205" y="786130"/>
                    <a:pt x="2601285" y="769620"/>
                    <a:pt x="2591125" y="762000"/>
                  </a:cubicBezTo>
                  <a:cubicBezTo>
                    <a:pt x="2513655" y="706120"/>
                    <a:pt x="2241875" y="791210"/>
                    <a:pt x="2197425" y="525780"/>
                  </a:cubicBezTo>
                  <a:cubicBezTo>
                    <a:pt x="2172025" y="370840"/>
                    <a:pt x="2147895" y="0"/>
                    <a:pt x="2147895" y="0"/>
                  </a:cubicBezTo>
                  <a:lnTo>
                    <a:pt x="1253815" y="0"/>
                  </a:lnTo>
                  <a:close/>
                </a:path>
              </a:pathLst>
            </a:custGeom>
            <a:solidFill>
              <a:srgbClr val="BBBBB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314960" y="353060"/>
              <a:ext cx="6827520" cy="3835400"/>
            </a:xfrm>
            <a:custGeom>
              <a:avLst/>
              <a:gdLst/>
              <a:ahLst/>
              <a:cxnLst/>
              <a:rect l="l" t="t" r="r" b="b"/>
              <a:pathLst>
                <a:path w="6827520" h="383540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7"/>
              <a:stretch>
                <a:fillRect l="-8837" r="-88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886728" y="1156371"/>
            <a:ext cx="2741013" cy="3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1"/>
              </a:lnSpc>
              <a:spcBef>
                <a:spcPct val="0"/>
              </a:spcBef>
            </a:pPr>
            <a:r>
              <a:rPr lang="en-US" sz="255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HCI PROJECT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847191" y="4179160"/>
            <a:ext cx="12845280" cy="2790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Dark mode for better contrast and a premium look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Clear CTAs guide users and improve conversions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Strong typography communicates value quickly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Balanced layout follows natural scan patterns</a:t>
            </a:r>
          </a:p>
          <a:p>
            <a:pPr marL="567141" lvl="1" indent="-283570" algn="l">
              <a:lnSpc>
                <a:spcPts val="3677"/>
              </a:lnSpc>
              <a:buFont typeface="Arial"/>
              <a:buChar char="•"/>
            </a:pPr>
            <a:r>
              <a:rPr lang="en-US" sz="2626" b="1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Consistent branding improves usability and trust</a:t>
            </a:r>
          </a:p>
          <a:p>
            <a:pPr algn="l">
              <a:lnSpc>
                <a:spcPts val="3677"/>
              </a:lnSpc>
            </a:pPr>
            <a:endParaRPr lang="en-US" sz="2626" b="1">
              <a:solidFill>
                <a:srgbClr val="FFFFFF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553811" y="3200539"/>
            <a:ext cx="6262572" cy="632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7"/>
              </a:lnSpc>
            </a:pPr>
            <a:r>
              <a:rPr lang="en-US" sz="3605" b="1">
                <a:solidFill>
                  <a:srgbClr val="FFFFFA"/>
                </a:solidFill>
                <a:latin typeface="Raleway Bold"/>
                <a:ea typeface="Raleway Bold"/>
                <a:cs typeface="Raleway Bold"/>
                <a:sym typeface="Raleway Bold"/>
              </a:rPr>
              <a:t>what we do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1347</Words>
  <Application>Microsoft Office PowerPoint</Application>
  <PresentationFormat>Custom</PresentationFormat>
  <Paragraphs>284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Raleway</vt:lpstr>
      <vt:lpstr>Arial</vt:lpstr>
      <vt:lpstr>DM Sans Bold</vt:lpstr>
      <vt:lpstr>Raleway Heavy</vt:lpstr>
      <vt:lpstr>Raleway Bold</vt:lpstr>
      <vt:lpstr>Open Sauce</vt:lpstr>
      <vt:lpstr>Montserrat</vt:lpstr>
      <vt:lpstr>Poppins</vt:lpstr>
      <vt:lpstr>Lato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Black Modern Marketing Plan Presentation</dc:title>
  <dc:creator>connect</dc:creator>
  <cp:lastModifiedBy>ايمان على رجب على قطب</cp:lastModifiedBy>
  <cp:revision>3</cp:revision>
  <dcterms:created xsi:type="dcterms:W3CDTF">2006-08-16T00:00:00Z</dcterms:created>
  <dcterms:modified xsi:type="dcterms:W3CDTF">2025-12-23T19:25:12Z</dcterms:modified>
  <dc:identifier>DAG8RPyg1-Y</dc:identifier>
</cp:coreProperties>
</file>